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ctiveX/activeX1.xml" ContentType="application/vnd.ms-office.activeX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ctiveX/activeX2.xml" ContentType="application/vnd.ms-office.activeX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90" r:id="rId3"/>
    <p:sldId id="257" r:id="rId4"/>
    <p:sldId id="264" r:id="rId5"/>
    <p:sldId id="286" r:id="rId6"/>
    <p:sldId id="291" r:id="rId7"/>
    <p:sldId id="287" r:id="rId8"/>
    <p:sldId id="277" r:id="rId9"/>
    <p:sldId id="278" r:id="rId10"/>
    <p:sldId id="266" r:id="rId11"/>
    <p:sldId id="285" r:id="rId12"/>
    <p:sldId id="284" r:id="rId13"/>
    <p:sldId id="281" r:id="rId14"/>
    <p:sldId id="270" r:id="rId15"/>
    <p:sldId id="282" r:id="rId16"/>
    <p:sldId id="299" r:id="rId17"/>
    <p:sldId id="292" r:id="rId18"/>
    <p:sldId id="293" r:id="rId19"/>
    <p:sldId id="294" r:id="rId20"/>
    <p:sldId id="297" r:id="rId21"/>
    <p:sldId id="295" r:id="rId22"/>
    <p:sldId id="298" r:id="rId23"/>
    <p:sldId id="296" r:id="rId24"/>
    <p:sldId id="300" r:id="rId25"/>
    <p:sldId id="289" r:id="rId26"/>
  </p:sldIdLst>
  <p:sldSz cx="9144000" cy="6858000" type="screen4x3"/>
  <p:notesSz cx="91440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365" autoAdjust="0"/>
  </p:normalViewPr>
  <p:slideViewPr>
    <p:cSldViewPr>
      <p:cViewPr varScale="1">
        <p:scale>
          <a:sx n="74" d="100"/>
          <a:sy n="74" d="100"/>
        </p:scale>
        <p:origin x="-1613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cs typeface="Arial" charset="0"/>
              </a:defRPr>
            </a:lvl1pPr>
          </a:lstStyle>
          <a:p>
            <a:pPr>
              <a:defRPr/>
            </a:pPr>
            <a:fld id="{815659DC-A9DD-48E7-B421-DE9CFC503DD6}" type="datetimeFigureOut">
              <a:rPr lang="en-US"/>
              <a:pPr>
                <a:defRPr/>
              </a:pPr>
              <a:t>2/19/2014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cs typeface="Arial" charset="0"/>
              </a:defRPr>
            </a:lvl1pPr>
          </a:lstStyle>
          <a:p>
            <a:pPr>
              <a:defRPr/>
            </a:pPr>
            <a:fld id="{AD2C5FFD-BEC5-4F74-A5EC-92476C1C4B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359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EBC3EC-3DE4-4BD0-A6C1-CEE14CB3551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23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EBC3EC-3DE4-4BD0-A6C1-CEE14CB3551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43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2C5FFD-BEC5-4F74-A5EC-92476C1C4BF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648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2C5FFD-BEC5-4F74-A5EC-92476C1C4BF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4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2C5FFD-BEC5-4F74-A5EC-92476C1C4BF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96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EBC3EC-3DE4-4BD0-A6C1-CEE14CB3551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15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2C5FFD-BEC5-4F74-A5EC-92476C1C4BF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6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2C5FFD-BEC5-4F74-A5EC-92476C1C4BF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35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2C5FFD-BEC5-4F74-A5EC-92476C1C4BF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57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2C5FFD-BEC5-4F74-A5EC-92476C1C4BF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85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SMS – President’s cancer panel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2C5FFD-BEC5-4F74-A5EC-92476C1C4BF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8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2C5FFD-BEC5-4F74-A5EC-92476C1C4BF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587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2C5FFD-BEC5-4F74-A5EC-92476C1C4BF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10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2C5FFD-BEC5-4F74-A5EC-92476C1C4BF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503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2C5FFD-BEC5-4F74-A5EC-92476C1C4BF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59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2C5FFD-BEC5-4F74-A5EC-92476C1C4BF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196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2C5FFD-BEC5-4F74-A5EC-92476C1C4BF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327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2C5FFD-BEC5-4F74-A5EC-92476C1C4BF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63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2879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29057" indent="-280406" defTabSz="912879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21626" indent="-224325" defTabSz="912879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70276" indent="-224325" defTabSz="912879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18927" indent="-224325" defTabSz="912879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3E63A626-BB48-4982-AF25-E873CC35CEB7}" type="slidenum">
              <a:rPr lang="en-US" smtClean="0"/>
              <a:pPr eaLnBrk="1" hangingPunct="1"/>
              <a:t>3</a:t>
            </a:fld>
            <a:endParaRPr lang="en-US" smtClean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464" y="3258172"/>
            <a:ext cx="7317074" cy="308579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EBC3EC-3DE4-4BD0-A6C1-CEE14CB3551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9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2C5FFD-BEC5-4F74-A5EC-92476C1C4BF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10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2C5FFD-BEC5-4F74-A5EC-92476C1C4BF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31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2C5FFD-BEC5-4F74-A5EC-92476C1C4BF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85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287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29057" indent="-280406" defTabSz="91287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defTabSz="91287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defTabSz="91287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defTabSz="91287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33CD441-CDB2-5A44-996A-2CBF4E0B46DA}" type="slidenum">
              <a:rPr lang="en-US"/>
              <a:pPr eaLnBrk="1" hangingPunct="1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287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29057" indent="-280406" defTabSz="91287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defTabSz="91287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defTabSz="91287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defTabSz="91287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63A3AA6-E3AF-FF4C-B7ED-C853F747D0E7}" type="slidenum">
              <a:rPr lang="en-US"/>
              <a:pPr eaLnBrk="1" hangingPunct="1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blee\Documents\15APINCSN-Logo-we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700713"/>
            <a:ext cx="180975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381000" y="1600200"/>
            <a:ext cx="914400" cy="91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DAE35-F83F-492A-A609-13F1C89D39D1}" type="datetime1">
              <a:rPr lang="en-US" smtClean="0"/>
              <a:t>2/19/2014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F13D99-458C-4A1A-BCB2-311CA3CE0F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47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85800C-58CA-4212-9D1E-4D728D5E1BCE}" type="datetime1">
              <a:rPr lang="en-US" smtClean="0"/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62388-9E2A-43BC-8AF3-CB92279BF4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21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17436-043A-4581-888E-4BA2273C209E}" type="datetime1">
              <a:rPr lang="en-US" smtClean="0"/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EA0138-142D-451B-8E69-38DBDE677C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0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blee\Documents\15APINCSN-Logo-we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707063"/>
            <a:ext cx="1905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AB6E21-629E-4C83-A4CE-D3F6B7BC8FDE}" type="datetime1">
              <a:rPr lang="en-US" smtClean="0"/>
              <a:t>2/19/2014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314DF9-1839-4037-AEEB-4AE1C79769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97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4E3FE-37A3-4D4B-BD48-4090088EEC1B}" type="datetime1">
              <a:rPr lang="en-US" smtClean="0"/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2D3BC6-E2AA-47EC-A3B6-95528CFA04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424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1942CE-6547-4DF6-A8C3-B18215CF9519}" type="datetime1">
              <a:rPr lang="en-US" smtClean="0"/>
              <a:t>2/19/2014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4A4374-3C93-48D9-8035-FA50AE1ABD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26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B8875-E6E6-48D3-A542-4C1916EE3BCC}" type="datetime1">
              <a:rPr lang="en-US" smtClean="0"/>
              <a:t>2/19/2014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1CE00-5FED-45B1-931C-C8E3B9251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7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AA222-EBD6-44BD-8B18-3CE8689A2526}" type="datetime1">
              <a:rPr lang="en-US" smtClean="0"/>
              <a:t>2/19/2014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D2F9A4-0CB0-4E71-8CF9-0B1EA37194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42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881D16-B0B6-427A-9750-0BBC2D6C152A}" type="datetime1">
              <a:rPr lang="en-US" smtClean="0"/>
              <a:t>2/19/2014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BD1360-A402-4312-AA7A-65576FA4E2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63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4DA32-3FA1-4A43-B066-15A2E6EE7E72}" type="datetime1">
              <a:rPr lang="en-US" smtClean="0"/>
              <a:t>2/19/2014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3FE46A-0CE9-4A68-9CB5-943268F56A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32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93DB4D-346D-450B-8242-3E1B90D034B5}" type="datetime1">
              <a:rPr lang="en-US" smtClean="0"/>
              <a:t>2/19/2014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6F4BF7-F780-44B8-8760-FAB7231802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1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F90E2C9-240F-42C8-B890-DC29BF17C3DD}" type="datetime1">
              <a:rPr lang="en-US" smtClean="0"/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321FA66-31C7-42BB-B055-1E25A27918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ancerHealthBrief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watch?v=C3M7kPnUVWY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tquema@apiahf.or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pincsn.org/" TargetMode="External"/><Relationship Id="rId5" Type="http://schemas.openxmlformats.org/officeDocument/2006/relationships/hyperlink" Target="http://www.facebook.com/apincsn" TargetMode="External"/><Relationship Id="rId4" Type="http://schemas.openxmlformats.org/officeDocument/2006/relationships/hyperlink" Target="mailto:rbautista@apiahf.or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hyperlink" Target="www.apiahf.org/apincsn/membershi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05200" y="6356350"/>
            <a:ext cx="2133600" cy="365125"/>
          </a:xfrm>
        </p:spPr>
        <p:txBody>
          <a:bodyPr/>
          <a:lstStyle/>
          <a:p>
            <a:pPr algn="ctr"/>
            <a:fld id="{AAEC7D60-1ED0-4AE6-B828-A28AF0D9005D}" type="slidenum">
              <a:rPr lang="en-US" altLang="en-US" smtClean="0">
                <a:solidFill>
                  <a:sysClr val="windowText" lastClr="000000"/>
                </a:solidFill>
              </a:rPr>
              <a:pPr algn="ctr"/>
              <a:t>1</a:t>
            </a:fld>
            <a:endParaRPr lang="en-US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3461939"/>
            <a:ext cx="8944995" cy="2581058"/>
          </a:xfrm>
        </p:spPr>
        <p:txBody>
          <a:bodyPr>
            <a:noAutofit/>
          </a:bodyPr>
          <a:lstStyle/>
          <a:p>
            <a:pPr algn="r"/>
            <a:r>
              <a:rPr lang="en-US" sz="32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mbria" panose="02040503050406030204" pitchFamily="18" charset="0"/>
              </a:rPr>
              <a:t/>
            </a:r>
            <a:br>
              <a:rPr lang="en-US" sz="32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mbria" panose="02040503050406030204" pitchFamily="18" charset="0"/>
              </a:rPr>
            </a:b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mbria" panose="02040503050406030204" pitchFamily="18" charset="0"/>
              </a:rPr>
              <a:t>Asian &amp; Pacific Islander </a:t>
            </a:r>
            <a:b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mbria" panose="02040503050406030204" pitchFamily="18" charset="0"/>
              </a:rPr>
            </a:b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mbria" panose="02040503050406030204" pitchFamily="18" charset="0"/>
              </a:rPr>
              <a:t>National Cancer Survivors Network: </a:t>
            </a:r>
            <a:b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mbria" panose="02040503050406030204" pitchFamily="18" charset="0"/>
              </a:rPr>
            </a:br>
            <a:r>
              <a:rPr lang="en-US" sz="2800" dirty="0" smtClean="0">
                <a:latin typeface="Cambria" panose="02040503050406030204" pitchFamily="18" charset="0"/>
              </a:rPr>
              <a:t>Cancer </a:t>
            </a:r>
            <a:r>
              <a:rPr lang="en-US" sz="2800" dirty="0">
                <a:latin typeface="Cambria" panose="02040503050406030204" pitchFamily="18" charset="0"/>
              </a:rPr>
              <a:t>Strategies to Reach Underserved AAs and NHPIs</a:t>
            </a:r>
            <a:r>
              <a:rPr lang="en-US" sz="3200" dirty="0">
                <a:latin typeface="Cambria" panose="02040503050406030204" pitchFamily="18" charset="0"/>
              </a:rPr>
              <a:t/>
            </a:r>
            <a:br>
              <a:rPr lang="en-US" sz="3200" dirty="0">
                <a:latin typeface="Cambria" panose="02040503050406030204" pitchFamily="18" charset="0"/>
              </a:rPr>
            </a:br>
            <a:r>
              <a:rPr lang="en-US" sz="2400" dirty="0" smtClean="0">
                <a:latin typeface="Cambria" panose="02040503050406030204" pitchFamily="18" charset="0"/>
              </a:rPr>
              <a:t>Trish </a:t>
            </a:r>
            <a:r>
              <a:rPr lang="en-US" sz="2400" dirty="0" err="1" smtClean="0">
                <a:latin typeface="Cambria" panose="02040503050406030204" pitchFamily="18" charset="0"/>
              </a:rPr>
              <a:t>Quema</a:t>
            </a:r>
            <a:r>
              <a:rPr lang="en-US" sz="2400" dirty="0" smtClean="0">
                <a:latin typeface="Cambria" panose="02040503050406030204" pitchFamily="18" charset="0"/>
              </a:rPr>
              <a:t>, MPA(c</a:t>
            </a:r>
            <a:r>
              <a:rPr lang="en-US" sz="2400" dirty="0" smtClean="0">
                <a:latin typeface="Cambria" panose="02040503050406030204" pitchFamily="18" charset="0"/>
              </a:rPr>
              <a:t>)</a:t>
            </a:r>
            <a:br>
              <a:rPr lang="en-US" sz="2400" dirty="0" smtClean="0">
                <a:latin typeface="Cambria" panose="02040503050406030204" pitchFamily="18" charset="0"/>
              </a:rPr>
            </a:br>
            <a:r>
              <a:rPr lang="en-US" sz="2400" dirty="0" smtClean="0">
                <a:latin typeface="Cambria" panose="02040503050406030204" pitchFamily="18" charset="0"/>
              </a:rPr>
              <a:t>Community Engagement Specialist</a:t>
            </a:r>
            <a:r>
              <a:rPr 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mbria" panose="02040503050406030204" pitchFamily="18" charset="0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mbria" panose="02040503050406030204" pitchFamily="18" charset="0"/>
              </a:rPr>
              <a:t/>
            </a:r>
            <a:b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mbria" panose="02040503050406030204" pitchFamily="18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</a:rPr>
              <a:t>February </a:t>
            </a:r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</a:rPr>
              <a:t>20, 2014</a:t>
            </a:r>
            <a:r>
              <a:rPr lang="en-US" sz="20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/>
            </a:r>
            <a:br>
              <a:rPr lang="en-US" sz="2000" b="0" dirty="0" smtClean="0">
                <a:solidFill>
                  <a:schemeClr val="tx1"/>
                </a:solidFill>
                <a:latin typeface="Cambria" panose="02040503050406030204" pitchFamily="18" charset="0"/>
              </a:rPr>
            </a:br>
            <a:endParaRPr lang="en-US" sz="2000" b="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52" y="457199"/>
            <a:ext cx="6486525" cy="307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6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33400" y="0"/>
            <a:ext cx="4343400" cy="1143000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Cambria" panose="02040503050406030204" pitchFamily="18" charset="0"/>
                <a:cs typeface="Calibri" pitchFamily="34" charset="0"/>
              </a:rPr>
              <a:t>CATCH</a:t>
            </a:r>
            <a:endParaRPr lang="en-US" sz="5400" dirty="0">
              <a:latin typeface="Cambria" panose="02040503050406030204" pitchFamily="18" charset="0"/>
              <a:cs typeface="Calibr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2E30C-35D0-4DC9-B978-2CBD2E4A59FC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990600"/>
            <a:ext cx="5715000" cy="3794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1447800"/>
            <a:ext cx="3511126" cy="263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:\Photos\CD\HI CATCH June 2013\2013-06-20-Hawaii-CATCH\2013-06-20-Hawaii-CATCH\2013-06-20-Hawaii-CATCH-05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4014488"/>
            <a:ext cx="4229100" cy="280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5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auto" hangingPunct="0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9pPr>
          </a:lstStyle>
          <a:p>
            <a:pPr eaLnBrk="1" hangingPunct="1"/>
            <a:fld id="{910F1A91-E690-7F41-8675-3A1BBA6B5755}" type="slidenum">
              <a:rPr lang="en-US" smtClean="0"/>
              <a:pPr eaLnBrk="1" hangingPunct="1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39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458200" cy="1143000"/>
          </a:xfrm>
        </p:spPr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CATCH Training of Trainers (TOT)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37 </a:t>
            </a:r>
            <a:r>
              <a:rPr lang="en-US" dirty="0"/>
              <a:t>trainees from 21 organizations representing 9 states: </a:t>
            </a:r>
            <a:r>
              <a:rPr lang="en-US" dirty="0" smtClean="0"/>
              <a:t>CA, </a:t>
            </a:r>
            <a:r>
              <a:rPr lang="en-US" dirty="0"/>
              <a:t>WA, PA, OH, AZ, TX, MI, NY, UT . </a:t>
            </a:r>
            <a:endParaRPr lang="en-US" dirty="0" smtClean="0"/>
          </a:p>
          <a:p>
            <a:r>
              <a:rPr lang="en-US" dirty="0" smtClean="0"/>
              <a:t>18 </a:t>
            </a:r>
            <a:r>
              <a:rPr lang="en-US" dirty="0"/>
              <a:t>organizations </a:t>
            </a:r>
            <a:r>
              <a:rPr lang="en-US" dirty="0" smtClean="0"/>
              <a:t>applied </a:t>
            </a:r>
            <a:r>
              <a:rPr lang="en-US" dirty="0"/>
              <a:t>for </a:t>
            </a:r>
            <a:r>
              <a:rPr lang="en-US" dirty="0" smtClean="0"/>
              <a:t>mini-grant funding of $500 to support projects in cancer education, awareness, and survivorship.</a:t>
            </a:r>
          </a:p>
          <a:p>
            <a:r>
              <a:rPr lang="en-US" dirty="0" smtClean="0"/>
              <a:t>These projects reached over 1600 individuals.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14DF9-1839-4037-AEEB-4AE1C797692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auto" hangingPunct="0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9pPr>
          </a:lstStyle>
          <a:p>
            <a:pPr eaLnBrk="1" hangingPunct="1"/>
            <a:fld id="{910F1A91-E690-7F41-8675-3A1BBA6B5755}" type="slidenum">
              <a:rPr lang="en-US" smtClean="0"/>
              <a:pPr eaLnBrk="1" hangingPunct="1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12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17361"/>
            <a:ext cx="3628517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2895600"/>
            <a:ext cx="3776927" cy="3100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91166"/>
            <a:ext cx="4526327" cy="3566434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512" y="2095495"/>
            <a:ext cx="3352016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377" y="3538537"/>
            <a:ext cx="3710989" cy="331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14DF9-1839-4037-AEEB-4AE1C797692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auto" hangingPunct="0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9pPr>
          </a:lstStyle>
          <a:p>
            <a:pPr algn="l" eaLnBrk="1" hangingPunct="1"/>
            <a:fld id="{910F1A91-E690-7F41-8675-3A1BBA6B5755}" type="slidenum">
              <a:rPr lang="en-US" smtClean="0"/>
              <a:pPr algn="l" eaLnBrk="1" hangingPunct="1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2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Cancer Health Briefs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8600" y="5867701"/>
            <a:ext cx="4724400" cy="914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Access 21 health briefs here: </a:t>
            </a:r>
            <a:r>
              <a:rPr lang="en-US" sz="2400" u="sng" dirty="0" smtClean="0">
                <a:hlinkClick r:id="rId3"/>
              </a:rPr>
              <a:t>http</a:t>
            </a:r>
            <a:r>
              <a:rPr lang="en-US" sz="2400" u="sng" dirty="0">
                <a:hlinkClick r:id="rId3"/>
              </a:rPr>
              <a:t>://bit.ly/CancerHealthBriefs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46191"/>
            <a:ext cx="4130675" cy="49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68" y="946192"/>
            <a:ext cx="4087164" cy="492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2F9A4-0CB0-4E71-8CF9-0B1EA37194E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auto" hangingPunct="0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9pPr>
          </a:lstStyle>
          <a:p>
            <a:pPr eaLnBrk="1" hangingPunct="1"/>
            <a:fld id="{910F1A91-E690-7F41-8675-3A1BBA6B5755}" type="slidenum">
              <a:rPr lang="en-US" smtClean="0"/>
              <a:pPr eaLnBrk="1" hangingPunct="1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69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2E30C-35D0-4DC9-B978-2CBD2E4A59FC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2050" name="Picture 2" descr="J:\Chronic Diseases\Cancer\CDC 2008-2013\Webinars\GA Webinar\GAwebinarfly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8600"/>
            <a:ext cx="448056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Mwebinar-0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8114"/>
            <a:ext cx="4572000" cy="3265714"/>
          </a:xfrm>
          <a:prstGeom prst="rect">
            <a:avLst/>
          </a:prstGeom>
        </p:spPr>
      </p:pic>
      <p:pic>
        <p:nvPicPr>
          <p:cNvPr id="5" name="Picture 4" descr="MA-webinar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013" y="3429000"/>
            <a:ext cx="4572000" cy="32657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457200"/>
            <a:ext cx="4038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Cambria"/>
                <a:cs typeface="Cambria"/>
              </a:rPr>
              <a:t>Moving Against Cancer Webinar Series</a:t>
            </a:r>
            <a:endParaRPr lang="en-US" sz="4400" dirty="0">
              <a:latin typeface="Cambria"/>
              <a:cs typeface="Cambria"/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auto" hangingPunct="0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9pPr>
          </a:lstStyle>
          <a:p>
            <a:pPr eaLnBrk="1" hangingPunct="1"/>
            <a:fld id="{910F1A91-E690-7F41-8675-3A1BBA6B5755}" type="slidenum">
              <a:rPr lang="en-US" smtClean="0"/>
              <a:pPr eaLnBrk="1" hangingPunct="1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24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</a:t>
            </a:r>
            <a:r>
              <a:rPr lang="en-US" dirty="0" smtClean="0"/>
              <a:t>assistance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6553200" cy="4525963"/>
          </a:xfrm>
        </p:spPr>
        <p:txBody>
          <a:bodyPr/>
          <a:lstStyle/>
          <a:p>
            <a:r>
              <a:rPr lang="en-US" dirty="0" smtClean="0"/>
              <a:t>Tailored cancer education materials (translations)</a:t>
            </a:r>
          </a:p>
          <a:p>
            <a:r>
              <a:rPr lang="en-US" dirty="0" smtClean="0"/>
              <a:t>Program </a:t>
            </a:r>
            <a:r>
              <a:rPr lang="en-US" dirty="0" smtClean="0"/>
              <a:t>planning and support</a:t>
            </a:r>
          </a:p>
          <a:p>
            <a:r>
              <a:rPr lang="en-US" dirty="0" smtClean="0"/>
              <a:t>Resource </a:t>
            </a:r>
            <a:r>
              <a:rPr lang="en-US" dirty="0" smtClean="0"/>
              <a:t>referrals &amp; navigation</a:t>
            </a:r>
            <a:endParaRPr lang="en-US" dirty="0" smtClean="0"/>
          </a:p>
          <a:p>
            <a:r>
              <a:rPr lang="en-US" dirty="0" smtClean="0"/>
              <a:t>Cancer support </a:t>
            </a:r>
            <a:r>
              <a:rPr lang="en-US" dirty="0" smtClean="0"/>
              <a:t>groups</a:t>
            </a:r>
          </a:p>
          <a:p>
            <a:r>
              <a:rPr lang="en-US" dirty="0" smtClean="0"/>
              <a:t>Speaking engagements, presentations</a:t>
            </a:r>
            <a:endParaRPr lang="en-US" dirty="0" smtClean="0"/>
          </a:p>
          <a:p>
            <a:r>
              <a:rPr lang="en-US" dirty="0" smtClean="0"/>
              <a:t>Promoting advocacy and leadership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0800" y="2589007"/>
            <a:ext cx="2057400" cy="18774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tx2"/>
                </a:solidFill>
                <a:latin typeface="Myriad Pro Cond" pitchFamily="34" charset="0"/>
              </a:rPr>
              <a:t>200+ </a:t>
            </a:r>
          </a:p>
          <a:p>
            <a:pPr algn="ctr"/>
            <a:r>
              <a:rPr lang="en-US" sz="4400" dirty="0" smtClean="0">
                <a:solidFill>
                  <a:schemeClr val="tx2"/>
                </a:solidFill>
                <a:latin typeface="Myriad Pro Cond" pitchFamily="34" charset="0"/>
              </a:rPr>
              <a:t>TA hours</a:t>
            </a:r>
            <a:endParaRPr lang="en-US" sz="7200" dirty="0">
              <a:solidFill>
                <a:schemeClr val="tx2"/>
              </a:solidFill>
              <a:latin typeface="Myriad Pro Cond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14DF9-1839-4037-AEEB-4AE1C797692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auto" hangingPunct="0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9pPr>
          </a:lstStyle>
          <a:p>
            <a:pPr eaLnBrk="1" hangingPunct="1"/>
            <a:fld id="{910F1A91-E690-7F41-8675-3A1BBA6B5755}" type="slidenum">
              <a:rPr lang="en-US" smtClean="0"/>
              <a:pPr eaLnBrk="1" hangingPunct="1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55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7772400" cy="1500187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+mj-lt"/>
              </a:rPr>
              <a:t>What are specific strategies to engage with </a:t>
            </a:r>
            <a:r>
              <a:rPr lang="en-US" sz="4400" dirty="0" smtClean="0">
                <a:solidFill>
                  <a:schemeClr val="tx1"/>
                </a:solidFill>
                <a:latin typeface="+mj-lt"/>
              </a:rPr>
              <a:t>AAs and NHPIs</a:t>
            </a:r>
            <a:r>
              <a:rPr lang="en-US" sz="4400" dirty="0">
                <a:solidFill>
                  <a:schemeClr val="tx1"/>
                </a:solidFill>
                <a:latin typeface="+mj-lt"/>
              </a:rPr>
              <a:t>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2D3BC6-E2AA-47EC-A3B6-95528CFA048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auto" hangingPunct="0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9pPr>
          </a:lstStyle>
          <a:p>
            <a:pPr eaLnBrk="1" hangingPunct="1"/>
            <a:fld id="{910F1A91-E690-7F41-8675-3A1BBA6B5755}" type="slidenum">
              <a:rPr lang="en-US" smtClean="0"/>
              <a:pPr eaLnBrk="1" hangingPunct="1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81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leaders in the community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Leafa </a:t>
            </a:r>
            <a:r>
              <a:rPr lang="en-US" dirty="0" err="1" smtClean="0"/>
              <a:t>youtube</a:t>
            </a:r>
            <a:r>
              <a:rPr lang="en-US" dirty="0" smtClean="0"/>
              <a:t> video (3 </a:t>
            </a:r>
            <a:r>
              <a:rPr lang="en-US" dirty="0" err="1" smtClean="0"/>
              <a:t>mins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3600" y="60198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http://www.youtube.com/watch?v=WOaKtrcjILQ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14DF9-1839-4037-AEEB-4AE1C797692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auto" hangingPunct="0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9pPr>
          </a:lstStyle>
          <a:p>
            <a:pPr eaLnBrk="1" hangingPunct="1"/>
            <a:fld id="{910F1A91-E690-7F41-8675-3A1BBA6B5755}" type="slidenum">
              <a:rPr lang="en-US" smtClean="0"/>
              <a:pPr eaLnBrk="1" hangingPunct="1"/>
              <a:t>17</a:t>
            </a:fld>
            <a:endParaRPr lang="en-US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3075" name="ShockwaveFlash1" r:id="rId2" imgW="8230313" imgH="4495238"/>
        </mc:Choice>
        <mc:Fallback>
          <p:control name="ShockwaveFlash1" r:id="rId2" imgW="8230313" imgH="4495238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200" y="1295400"/>
                  <a:ext cx="8229600" cy="4495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85920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Promote your brand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5424487" cy="3684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990600"/>
            <a:ext cx="3048000" cy="3554680"/>
          </a:xfrm>
          <a:prstGeom prst="rect">
            <a:avLst/>
          </a:prstGeom>
        </p:spPr>
      </p:pic>
      <p:pic>
        <p:nvPicPr>
          <p:cNvPr id="5" name="Picture 4" descr="CDCPOst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810000"/>
            <a:ext cx="4038600" cy="285646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14DF9-1839-4037-AEEB-4AE1C797692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auto" hangingPunct="0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9pPr>
          </a:lstStyle>
          <a:p>
            <a:pPr eaLnBrk="1" hangingPunct="1"/>
            <a:fld id="{910F1A91-E690-7F41-8675-3A1BBA6B5755}" type="slidenum">
              <a:rPr lang="en-US" smtClean="0"/>
              <a:pPr eaLnBrk="1" hangingPunct="1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16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</a:t>
            </a:r>
            <a:r>
              <a:rPr lang="en-US" dirty="0" smtClean="0"/>
              <a:t>vocal and visible </a:t>
            </a:r>
            <a:r>
              <a:rPr lang="en-US" dirty="0"/>
              <a:t>leaders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371600"/>
            <a:ext cx="6477000" cy="4315301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14DF9-1839-4037-AEEB-4AE1C797692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auto" hangingPunct="0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9pPr>
          </a:lstStyle>
          <a:p>
            <a:pPr eaLnBrk="1" hangingPunct="1"/>
            <a:fld id="{910F1A91-E690-7F41-8675-3A1BBA6B5755}" type="slidenum">
              <a:rPr lang="en-US" smtClean="0"/>
              <a:pPr eaLnBrk="1" hangingPunct="1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2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APINCSN Background</a:t>
            </a:r>
          </a:p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APINCSN initiatives</a:t>
            </a:r>
          </a:p>
          <a:p>
            <a:r>
              <a:rPr lang="en-US" dirty="0" smtClean="0"/>
              <a:t>Strategies to engage with </a:t>
            </a:r>
            <a:r>
              <a:rPr lang="en-US" dirty="0" smtClean="0"/>
              <a:t>AAs and NHPIs</a:t>
            </a:r>
            <a:endParaRPr lang="en-US" dirty="0" smtClean="0"/>
          </a:p>
          <a:p>
            <a:r>
              <a:rPr lang="en-US" dirty="0" smtClean="0"/>
              <a:t>Q &amp; A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05200" y="6356350"/>
            <a:ext cx="2133600" cy="365125"/>
          </a:xfrm>
        </p:spPr>
        <p:txBody>
          <a:bodyPr/>
          <a:lstStyle/>
          <a:p>
            <a:pPr algn="ctr">
              <a:defRPr/>
            </a:pPr>
            <a:fld id="{40314DF9-1839-4037-AEEB-4AE1C797692F}" type="slidenum">
              <a:rPr lang="en-US" smtClean="0">
                <a:solidFill>
                  <a:sysClr val="windowText" lastClr="000000"/>
                </a:solidFill>
              </a:rPr>
              <a:pPr algn="ctr">
                <a:defRPr/>
              </a:pPr>
              <a:t>2</a:t>
            </a:fld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51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their story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1295400"/>
            <a:ext cx="6553200" cy="4876800"/>
          </a:xfr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900" i="1" dirty="0"/>
              <a:t>“Before health care reform, I was unable to afford my prescription medications because my cancer medications were not on my insurer's approved drug list. The drugs I must take to treat my cancer cost $40+ per capsule and I presently take 4 per day, though this may soon increase to 6. At present, the cost of my medication is nearly $5,000 per month, or $60,000 per year. Despite knowing that this medication was necessary to save my life, [my previous insurer] repeatedly declined further support. My parents, of course, did whatever they could to find the funds to pay for my treatments. </a:t>
            </a:r>
            <a:r>
              <a:rPr lang="en-US" sz="1900" i="1" dirty="0" err="1"/>
              <a:t>ln</a:t>
            </a:r>
            <a:r>
              <a:rPr lang="en-US" sz="1900" i="1" dirty="0"/>
              <a:t> fact, my father sold our family home, which he had lived in for 50 years, to make certain we had the money for my medicine.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i="1" dirty="0"/>
              <a:t>Health care reform is important to me because thanks to [the Affordable Care Act], we were able change insurers. We now have insurance that covers much more of my prescription costs. I will also be able to remain on my parents' health insurance up to age 26.”</a:t>
            </a:r>
          </a:p>
          <a:p>
            <a:pPr marL="0" indent="0">
              <a:spcBef>
                <a:spcPts val="400"/>
              </a:spcBef>
              <a:buNone/>
            </a:pPr>
            <a:endParaRPr lang="en-US" sz="19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188" y="631492"/>
            <a:ext cx="2728336" cy="4114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14DF9-1839-4037-AEEB-4AE1C797692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auto" hangingPunct="0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9pPr>
          </a:lstStyle>
          <a:p>
            <a:pPr eaLnBrk="1" hangingPunct="1"/>
            <a:fld id="{910F1A91-E690-7F41-8675-3A1BBA6B5755}" type="slidenum">
              <a:rPr lang="en-US" smtClean="0"/>
              <a:pPr eaLnBrk="1" hangingPunct="1"/>
              <a:t>20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980" y="4817355"/>
            <a:ext cx="228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www.youtube.com/watch?v=C3M7kPnUVWY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0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Promote partnerships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 descr="J:\Chronic Diseases\Cancer\CDC 2008-2013\Webinars\GA Webinar\GAwebinarfly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448056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MA-webinar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429000"/>
            <a:ext cx="4572000" cy="326571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14DF9-1839-4037-AEEB-4AE1C797692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auto" hangingPunct="0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9pPr>
          </a:lstStyle>
          <a:p>
            <a:pPr eaLnBrk="1" hangingPunct="1"/>
            <a:fld id="{910F1A91-E690-7F41-8675-3A1BBA6B5755}" type="slidenum">
              <a:rPr lang="en-US" smtClean="0"/>
              <a:pPr eaLnBrk="1" hangingPunct="1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05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with your local media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695223"/>
            <a:ext cx="3780638" cy="4876800"/>
          </a:xfrm>
          <a:prstGeom prst="rect">
            <a:avLst/>
          </a:prstGeom>
        </p:spPr>
      </p:pic>
      <p:pic>
        <p:nvPicPr>
          <p:cNvPr id="5" name="Picture 2" descr="http://org2.democracyinaction.org/o/5844/images/CD-NYCU/Nov%202012/SM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84337"/>
            <a:ext cx="4424606" cy="425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14DF9-1839-4037-AEEB-4AE1C797692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auto" hangingPunct="0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9pPr>
          </a:lstStyle>
          <a:p>
            <a:pPr eaLnBrk="1" hangingPunct="1"/>
            <a:fld id="{910F1A91-E690-7F41-8675-3A1BBA6B5755}" type="slidenum">
              <a:rPr lang="en-US" smtClean="0"/>
              <a:pPr eaLnBrk="1" hangingPunct="1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75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your effectiveness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14" y="1295399"/>
            <a:ext cx="7310438" cy="5386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14DF9-1839-4037-AEEB-4AE1C797692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auto" hangingPunct="0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9pPr>
          </a:lstStyle>
          <a:p>
            <a:pPr eaLnBrk="1" hangingPunct="1"/>
            <a:fld id="{910F1A91-E690-7F41-8675-3A1BBA6B5755}" type="slidenum">
              <a:rPr lang="en-US" smtClean="0"/>
              <a:pPr eaLnBrk="1" hangingPunct="1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99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everyone how to follow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3600" y="60198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</a:t>
            </a:r>
            <a:r>
              <a:rPr lang="en-US" dirty="0"/>
              <a:t>://www.youtube.com/watch?v=fW8amMCVAJQ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14DF9-1839-4037-AEEB-4AE1C797692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auto" hangingPunct="0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9pPr>
          </a:lstStyle>
          <a:p>
            <a:pPr eaLnBrk="1" hangingPunct="1"/>
            <a:fld id="{910F1A91-E690-7F41-8675-3A1BBA6B5755}" type="slidenum">
              <a:rPr lang="en-US" smtClean="0"/>
              <a:pPr eaLnBrk="1" hangingPunct="1"/>
              <a:t>24</a:t>
            </a:fld>
            <a:endParaRPr lang="en-US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4100" name="ShockwaveFlash1" r:id="rId2" imgW="8535140" imgH="4572396"/>
        </mc:Choice>
        <mc:Fallback>
          <p:control name="ShockwaveFlash1" r:id="rId2" imgW="8535140" imgH="4572396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800" y="1295400"/>
                  <a:ext cx="8534400" cy="45720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04252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+mn-lt"/>
              </a:rPr>
              <a:t>Thank You!</a:t>
            </a:r>
            <a:endParaRPr lang="en-US" sz="3600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Contact us: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 smtClean="0"/>
              <a:t>Trish</a:t>
            </a:r>
            <a:r>
              <a:rPr lang="en-US" dirty="0"/>
              <a:t>: </a:t>
            </a:r>
            <a:r>
              <a:rPr lang="en-US" dirty="0" smtClean="0">
                <a:hlinkClick r:id="rId3"/>
              </a:rPr>
              <a:t>tquema@apiahf.org</a:t>
            </a:r>
            <a:r>
              <a:rPr lang="en-US" dirty="0" smtClean="0"/>
              <a:t>, (415) 568-3330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Rox</a:t>
            </a:r>
            <a:r>
              <a:rPr lang="en-US" dirty="0"/>
              <a:t>: </a:t>
            </a:r>
            <a:r>
              <a:rPr lang="en-US" dirty="0" smtClean="0">
                <a:hlinkClick r:id="rId4"/>
              </a:rPr>
              <a:t>rbautista@apiahf.org</a:t>
            </a:r>
            <a:r>
              <a:rPr lang="en-US" dirty="0" smtClean="0"/>
              <a:t>,</a:t>
            </a:r>
            <a:r>
              <a:rPr lang="en-US" dirty="0"/>
              <a:t> (415) </a:t>
            </a:r>
            <a:r>
              <a:rPr lang="en-US" dirty="0" smtClean="0"/>
              <a:t>568-3304</a:t>
            </a:r>
          </a:p>
          <a:p>
            <a:r>
              <a:rPr lang="en-US" dirty="0" smtClean="0">
                <a:hlinkClick r:id="rId5"/>
              </a:rPr>
              <a:t>www.facebook.com/apincsn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www.apincsn.org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14DF9-1839-4037-AEEB-4AE1C797692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auto" hangingPunct="0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9pPr>
          </a:lstStyle>
          <a:p>
            <a:pPr eaLnBrk="1" hangingPunct="1"/>
            <a:fld id="{910F1A91-E690-7F41-8675-3A1BBA6B5755}" type="slidenum">
              <a:rPr lang="en-US" smtClean="0"/>
              <a:pPr eaLnBrk="1" hangingPunct="1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95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1916BF4-B198-422A-9560-4FAB93748B15}" type="slidenum">
              <a:rPr lang="en-US" altLang="en-US" smtClean="0"/>
              <a:pPr eaLnBrk="1" hangingPunct="1"/>
              <a:t>3</a:t>
            </a:fld>
            <a:endParaRPr lang="en-US" altLang="en-US" dirty="0" smtClean="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7467600" cy="1295400"/>
          </a:xfrm>
        </p:spPr>
        <p:txBody>
          <a:bodyPr anchor="ctr"/>
          <a:lstStyle/>
          <a:p>
            <a:pPr algn="l" eaLnBrk="1" hangingPunct="1"/>
            <a:r>
              <a:rPr lang="en-US" sz="3200" dirty="0" smtClean="0">
                <a:latin typeface="Cambria" pitchFamily="18" charset="0"/>
              </a:rPr>
              <a:t>Asian &amp; Pacific Islander National Cancer Survivors Network (APINCSN)</a:t>
            </a:r>
            <a:br>
              <a:rPr lang="en-US" sz="3200" dirty="0" smtClean="0">
                <a:latin typeface="Cambria" pitchFamily="18" charset="0"/>
              </a:rPr>
            </a:br>
            <a:r>
              <a:rPr lang="en-US" sz="2800" u="sng" dirty="0" smtClean="0">
                <a:solidFill>
                  <a:srgbClr val="3366FF"/>
                </a:solidFill>
                <a:latin typeface="Cambria" pitchFamily="18" charset="0"/>
              </a:rPr>
              <a:t>www.apincsn.org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600200"/>
            <a:ext cx="4343400" cy="2971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400" dirty="0" smtClean="0"/>
              <a:t>APINCSN is a network of cancer survivors, their family members, health care providers, researchers, health advocates, community members and organizations concerned about cancer and survivorship in the AA and NHPI communities.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sz="2400" i="1" dirty="0" smtClean="0">
              <a:solidFill>
                <a:srgbClr val="336699"/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2400" dirty="0" smtClean="0"/>
          </a:p>
        </p:txBody>
      </p:sp>
      <p:pic>
        <p:nvPicPr>
          <p:cNvPr id="7173" name="Picture 4" descr="10-22-98 APINCSN co-Founders.jpg"/>
          <p:cNvPicPr>
            <a:picLocks noGrp="1" noChangeAspect="1"/>
          </p:cNvPicPr>
          <p:nvPr>
            <p:ph type="body"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37100" y="1219200"/>
            <a:ext cx="2239963" cy="14128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4" name="Rectangle 5"/>
          <p:cNvSpPr>
            <a:spLocks noChangeArrowheads="1"/>
          </p:cNvSpPr>
          <p:nvPr/>
        </p:nvSpPr>
        <p:spPr bwMode="auto">
          <a:xfrm>
            <a:off x="6934200" y="1778000"/>
            <a:ext cx="2189163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>
                <a:solidFill>
                  <a:srgbClr val="006699"/>
                </a:solidFill>
                <a:latin typeface="Cambria" pitchFamily="18" charset="0"/>
              </a:rPr>
              <a:t>Co-founded in 1998 by cancer survivors Susan M. Shinagawa and the late Rev. Frank Chong</a:t>
            </a:r>
          </a:p>
        </p:txBody>
      </p:sp>
      <p:sp>
        <p:nvSpPr>
          <p:cNvPr id="7175" name="TextBox 1"/>
          <p:cNvSpPr txBox="1">
            <a:spLocks noChangeArrowheads="1"/>
          </p:cNvSpPr>
          <p:nvPr/>
        </p:nvSpPr>
        <p:spPr bwMode="auto">
          <a:xfrm>
            <a:off x="304800" y="5029200"/>
            <a:ext cx="8458200" cy="868363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b="1" dirty="0">
                <a:solidFill>
                  <a:srgbClr val="336699"/>
                </a:solidFill>
                <a:latin typeface="Myriad Pro" pitchFamily="34" charset="0"/>
              </a:rPr>
              <a:t>Please join the Network if you are not a member yet!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00FF"/>
                </a:solidFill>
                <a:latin typeface="Myriad Pro" pitchFamily="34" charset="0"/>
                <a:hlinkClick r:id="rId4" action="ppaction://hlinkfile"/>
              </a:rPr>
              <a:t>www.apiahf.org/apincsn/membership</a:t>
            </a:r>
            <a:endParaRPr lang="en-US" sz="2800" b="1" dirty="0">
              <a:solidFill>
                <a:srgbClr val="0000FF"/>
              </a:solidFill>
              <a:latin typeface="Myriad Pro" pitchFamily="34" charset="0"/>
            </a:endParaRPr>
          </a:p>
        </p:txBody>
      </p:sp>
      <p:pic>
        <p:nvPicPr>
          <p:cNvPr id="7176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0900" y="2732089"/>
            <a:ext cx="4626900" cy="222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40899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cs typeface="Cambria"/>
              </a:rPr>
              <a:t>APINCSN </a:t>
            </a:r>
            <a:r>
              <a:rPr lang="en-US" sz="4800" dirty="0" smtClean="0">
                <a:cs typeface="Cambria"/>
              </a:rPr>
              <a:t>Membership</a:t>
            </a:r>
            <a:endParaRPr lang="en-US" sz="4800" dirty="0">
              <a:cs typeface="Cambri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020763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2800" dirty="0" smtClean="0"/>
              <a:t>A </a:t>
            </a:r>
            <a:r>
              <a:rPr lang="en-US" sz="2800" dirty="0"/>
              <a:t>total of </a:t>
            </a:r>
            <a:r>
              <a:rPr lang="en-US" sz="2800" b="1" dirty="0" smtClean="0">
                <a:solidFill>
                  <a:schemeClr val="accent2"/>
                </a:solidFill>
              </a:rPr>
              <a:t>1153 individuals and organizations </a:t>
            </a:r>
            <a:r>
              <a:rPr lang="en-US" sz="2800" dirty="0" smtClean="0"/>
              <a:t>are </a:t>
            </a:r>
            <a:r>
              <a:rPr lang="en-US" sz="2800" dirty="0"/>
              <a:t>currently members of the </a:t>
            </a:r>
            <a:r>
              <a:rPr lang="en-US" sz="2800" dirty="0" smtClean="0"/>
              <a:t>APINCSN.</a:t>
            </a:r>
            <a:r>
              <a:rPr lang="en-US" sz="2800" dirty="0"/>
              <a:t> 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05200" y="6356350"/>
            <a:ext cx="2133600" cy="365125"/>
          </a:xfrm>
        </p:spPr>
        <p:txBody>
          <a:bodyPr/>
          <a:lstStyle/>
          <a:p>
            <a:pPr algn="ctr"/>
            <a:fld id="{1C52E30C-35D0-4DC9-B978-2CBD2E4A59FC}" type="slidenum">
              <a:rPr lang="en-US" altLang="en-US" smtClean="0"/>
              <a:pPr algn="ctr"/>
              <a:t>4</a:t>
            </a:fld>
            <a:endParaRPr lang="en-US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0"/>
            <a:ext cx="6853238" cy="373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96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ambria"/>
              </a:rPr>
              <a:t>APINCSN stakeholders</a:t>
            </a:r>
            <a:endParaRPr lang="en-US" dirty="0">
              <a:cs typeface="Cambri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3400" y="1189037"/>
            <a:ext cx="8229600" cy="4525963"/>
          </a:xfrm>
        </p:spPr>
        <p:txBody>
          <a:bodyPr/>
          <a:lstStyle/>
          <a:p>
            <a:pPr marL="460375" lvl="1">
              <a:buFont typeface="Arial"/>
              <a:buChar char="•"/>
            </a:pPr>
            <a:r>
              <a:rPr lang="en-US" dirty="0" smtClean="0"/>
              <a:t>AA </a:t>
            </a:r>
            <a:r>
              <a:rPr lang="en-US" dirty="0"/>
              <a:t>and NHPI cancer survivors &amp; their family members</a:t>
            </a:r>
          </a:p>
          <a:p>
            <a:pPr marL="460375" lvl="1">
              <a:buFont typeface="Arial"/>
              <a:buChar char="•"/>
            </a:pPr>
            <a:r>
              <a:rPr lang="en-US" dirty="0"/>
              <a:t>Health care providers</a:t>
            </a:r>
          </a:p>
          <a:p>
            <a:pPr marL="460375" lvl="1">
              <a:buFont typeface="Arial"/>
              <a:buChar char="•"/>
            </a:pPr>
            <a:r>
              <a:rPr lang="en-US" dirty="0" smtClean="0"/>
              <a:t>AA and NHPI community-based organizations addressing cancer and cancer survivorship; </a:t>
            </a:r>
          </a:p>
          <a:p>
            <a:pPr marL="460375" lvl="1">
              <a:buFont typeface="Arial"/>
              <a:buChar char="•"/>
            </a:pPr>
            <a:r>
              <a:rPr lang="en-US" dirty="0" smtClean="0"/>
              <a:t>Researchers</a:t>
            </a:r>
            <a:endParaRPr lang="en-US" dirty="0"/>
          </a:p>
          <a:p>
            <a:pPr marL="460375" lvl="1">
              <a:buFont typeface="Arial"/>
              <a:buChar char="•"/>
            </a:pPr>
            <a:r>
              <a:rPr lang="en-US" dirty="0"/>
              <a:t>AA and NHPI cancer support group facilitators;</a:t>
            </a:r>
          </a:p>
          <a:p>
            <a:pPr marL="460375" lvl="1">
              <a:buFont typeface="Arial"/>
              <a:buChar char="•"/>
            </a:pPr>
            <a:r>
              <a:rPr lang="en-US" dirty="0"/>
              <a:t>Cancer advocates</a:t>
            </a:r>
          </a:p>
          <a:p>
            <a:pPr marL="460375" lvl="1">
              <a:buFont typeface="Arial"/>
              <a:buChar char="•"/>
            </a:pPr>
            <a:r>
              <a:rPr lang="en-US" dirty="0"/>
              <a:t>Cancer programs at local, state, and Pacific Island Jurisdictions health departments.</a:t>
            </a:r>
          </a:p>
          <a:p>
            <a:pPr marL="460375" indent="-285750">
              <a:buFont typeface="Arial"/>
              <a:buChar char="•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3505200" y="6356350"/>
            <a:ext cx="2133600" cy="365125"/>
          </a:xfrm>
        </p:spPr>
        <p:txBody>
          <a:bodyPr/>
          <a:lstStyle/>
          <a:p>
            <a:pPr algn="ctr">
              <a:defRPr/>
            </a:pPr>
            <a:fld id="{40314DF9-1839-4037-AEEB-4AE1C797692F}" type="slidenum">
              <a:rPr lang="en-US" smtClean="0"/>
              <a:pPr algn="ctr"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42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5638800" cy="45259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sz="3000" dirty="0" smtClean="0"/>
              <a:t>Lack of health coverage and access</a:t>
            </a:r>
          </a:p>
          <a:p>
            <a:pPr>
              <a:spcBef>
                <a:spcPts val="400"/>
              </a:spcBef>
            </a:pPr>
            <a:r>
              <a:rPr lang="en-US" sz="3000" dirty="0" smtClean="0"/>
              <a:t>Lack of linguistically and culturally competent care</a:t>
            </a:r>
          </a:p>
          <a:p>
            <a:pPr>
              <a:spcBef>
                <a:spcPts val="400"/>
              </a:spcBef>
            </a:pPr>
            <a:r>
              <a:rPr lang="en-US" sz="3000" dirty="0" smtClean="0"/>
              <a:t>Insufficient data collection </a:t>
            </a:r>
            <a:endParaRPr lang="en-US" sz="3000" dirty="0" smtClean="0"/>
          </a:p>
          <a:p>
            <a:pPr marL="339725" indent="0">
              <a:spcBef>
                <a:spcPts val="400"/>
              </a:spcBef>
              <a:buNone/>
            </a:pPr>
            <a:r>
              <a:rPr lang="en-US" sz="3000" dirty="0" smtClean="0"/>
              <a:t>and </a:t>
            </a:r>
            <a:r>
              <a:rPr lang="en-US" sz="3000" dirty="0" smtClean="0"/>
              <a:t>reporting</a:t>
            </a:r>
          </a:p>
          <a:p>
            <a:pPr>
              <a:spcBef>
                <a:spcPts val="400"/>
              </a:spcBef>
            </a:pPr>
            <a:r>
              <a:rPr lang="en-US" sz="3000" dirty="0" smtClean="0"/>
              <a:t>Cultural beliefs that </a:t>
            </a:r>
            <a:endParaRPr lang="en-US" sz="3000" dirty="0" smtClean="0"/>
          </a:p>
          <a:p>
            <a:pPr marL="339725" indent="0">
              <a:spcBef>
                <a:spcPts val="400"/>
              </a:spcBef>
              <a:buNone/>
            </a:pPr>
            <a:r>
              <a:rPr lang="en-US" sz="3000" dirty="0" smtClean="0"/>
              <a:t>complicate </a:t>
            </a:r>
            <a:r>
              <a:rPr lang="en-US" sz="3000" dirty="0" smtClean="0"/>
              <a:t>the diagnosis and treatment </a:t>
            </a:r>
            <a:r>
              <a:rPr lang="en-US" sz="3000" dirty="0" smtClean="0"/>
              <a:t>of </a:t>
            </a:r>
            <a:r>
              <a:rPr lang="en-US" sz="3000" dirty="0" smtClean="0"/>
              <a:t>cancer</a:t>
            </a:r>
            <a:endParaRPr lang="en-US" sz="3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734741"/>
            <a:ext cx="4114800" cy="2989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05200" y="6356350"/>
            <a:ext cx="2133600" cy="365125"/>
          </a:xfrm>
        </p:spPr>
        <p:txBody>
          <a:bodyPr/>
          <a:lstStyle/>
          <a:p>
            <a:pPr algn="ctr">
              <a:defRPr/>
            </a:pPr>
            <a:fld id="{40314DF9-1839-4037-AEEB-4AE1C797692F}" type="slidenum">
              <a:rPr lang="en-US" smtClean="0">
                <a:solidFill>
                  <a:sysClr val="windowText" lastClr="000000"/>
                </a:solidFill>
              </a:rPr>
              <a:pPr algn="ctr">
                <a:defRPr/>
              </a:pPr>
              <a:t>6</a:t>
            </a:fld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11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ambria"/>
              </a:rPr>
              <a:t>How do we address these challenges?</a:t>
            </a:r>
            <a:endParaRPr lang="en-US" dirty="0">
              <a:cs typeface="Cambr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CATCH Trainings to </a:t>
            </a:r>
            <a:r>
              <a:rPr lang="en-US" sz="2400" b="1" dirty="0">
                <a:solidFill>
                  <a:schemeClr val="accent2"/>
                </a:solidFill>
              </a:rPr>
              <a:t>improve delivery of services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2"/>
                </a:solidFill>
              </a:rPr>
              <a:t>increase awareness of issues </a:t>
            </a:r>
            <a:r>
              <a:rPr lang="en-US" sz="2400" dirty="0"/>
              <a:t>faced by cancer survivors.</a:t>
            </a:r>
          </a:p>
          <a:p>
            <a:pPr lvl="0"/>
            <a:r>
              <a:rPr lang="en-US" sz="2400" dirty="0" smtClean="0"/>
              <a:t>Supporting cancer survivors by providing </a:t>
            </a:r>
            <a:r>
              <a:rPr lang="en-US" sz="2400" b="1" dirty="0">
                <a:solidFill>
                  <a:schemeClr val="accent2"/>
                </a:solidFill>
              </a:rPr>
              <a:t>access and referrals </a:t>
            </a:r>
            <a:r>
              <a:rPr lang="en-US" sz="2400" dirty="0" smtClean="0"/>
              <a:t>to: cancer resources </a:t>
            </a:r>
            <a:r>
              <a:rPr lang="en-US" sz="2400" dirty="0"/>
              <a:t>and in-language materials, </a:t>
            </a:r>
            <a:r>
              <a:rPr lang="en-US" sz="2400" dirty="0" smtClean="0"/>
              <a:t>peer </a:t>
            </a:r>
            <a:r>
              <a:rPr lang="en-US" sz="2400" dirty="0"/>
              <a:t>and community </a:t>
            </a:r>
            <a:r>
              <a:rPr lang="en-US" sz="2400" dirty="0" smtClean="0"/>
              <a:t>support, and </a:t>
            </a:r>
            <a:r>
              <a:rPr lang="en-US" sz="2400" dirty="0"/>
              <a:t>survivorship </a:t>
            </a:r>
            <a:r>
              <a:rPr lang="en-US" sz="2400" dirty="0" smtClean="0"/>
              <a:t>services</a:t>
            </a:r>
          </a:p>
          <a:p>
            <a:pPr lvl="0"/>
            <a:r>
              <a:rPr lang="en-US" sz="2400" dirty="0" smtClean="0"/>
              <a:t>Advancing </a:t>
            </a:r>
            <a:r>
              <a:rPr lang="en-US" sz="2400" b="1" dirty="0">
                <a:solidFill>
                  <a:schemeClr val="accent2"/>
                </a:solidFill>
              </a:rPr>
              <a:t>awareness</a:t>
            </a:r>
            <a:r>
              <a:rPr lang="en-US" sz="2400" b="1" dirty="0"/>
              <a:t> </a:t>
            </a:r>
            <a:r>
              <a:rPr lang="en-US" sz="2400" b="1" dirty="0" smtClean="0">
                <a:solidFill>
                  <a:schemeClr val="accent2"/>
                </a:solidFill>
              </a:rPr>
              <a:t>through data and communications </a:t>
            </a:r>
            <a:r>
              <a:rPr lang="en-US" sz="2400" dirty="0" smtClean="0"/>
              <a:t>opportunities –among </a:t>
            </a:r>
            <a:r>
              <a:rPr lang="en-US" sz="2400" dirty="0"/>
              <a:t>the general public, policy makers, survivors, providers, and others of cancer survivorship and its impact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Responding </a:t>
            </a:r>
            <a:r>
              <a:rPr lang="en-US" sz="2400" dirty="0"/>
              <a:t>to </a:t>
            </a:r>
            <a:r>
              <a:rPr lang="en-US" sz="2400" b="1" dirty="0">
                <a:solidFill>
                  <a:schemeClr val="accent2"/>
                </a:solidFill>
              </a:rPr>
              <a:t>technical assistance</a:t>
            </a:r>
            <a:r>
              <a:rPr lang="en-US" sz="2400" dirty="0"/>
              <a:t> requests</a:t>
            </a:r>
          </a:p>
          <a:p>
            <a:pPr lvl="0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05200" y="6356350"/>
            <a:ext cx="2133600" cy="365125"/>
          </a:xfrm>
        </p:spPr>
        <p:txBody>
          <a:bodyPr/>
          <a:lstStyle/>
          <a:p>
            <a:pPr algn="ctr">
              <a:defRPr/>
            </a:pPr>
            <a:fld id="{40314DF9-1839-4037-AEEB-4AE1C797692F}" type="slidenum">
              <a:rPr lang="en-US" smtClean="0">
                <a:solidFill>
                  <a:sysClr val="windowText" lastClr="000000"/>
                </a:solidFill>
              </a:rPr>
              <a:pPr algn="ctr">
                <a:defRPr/>
              </a:pPr>
              <a:t>7</a:t>
            </a:fld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50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79080" cy="1143000"/>
          </a:xfrm>
        </p:spPr>
        <p:txBody>
          <a:bodyPr anchor="ctr"/>
          <a:lstStyle/>
          <a:p>
            <a:r>
              <a:rPr lang="en-US" sz="3200" dirty="0" smtClean="0">
                <a:latin typeface="Cambria" charset="0"/>
              </a:rPr>
              <a:t>Community Advocacy &amp; Training on Cancer and Health (CATCH) Training</a:t>
            </a:r>
            <a:endParaRPr lang="en-US" sz="3200" dirty="0">
              <a:latin typeface="Cambria" charset="0"/>
            </a:endParaRPr>
          </a:p>
        </p:txBody>
      </p:sp>
      <p:sp>
        <p:nvSpPr>
          <p:cNvPr id="1536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10F1A91-E690-7F41-8675-3A1BBA6B5755}" type="slidenum">
              <a:rPr lang="en-US"/>
              <a:pPr eaLnBrk="1" hangingPunct="1"/>
              <a:t>8</a:t>
            </a:fld>
            <a:endParaRPr lang="en-US" dirty="0"/>
          </a:p>
        </p:txBody>
      </p:sp>
      <p:sp>
        <p:nvSpPr>
          <p:cNvPr id="15364" name="Text Box 3"/>
          <p:cNvSpPr txBox="1">
            <a:spLocks noChangeArrowheads="1"/>
          </p:cNvSpPr>
          <p:nvPr/>
        </p:nvSpPr>
        <p:spPr bwMode="auto">
          <a:xfrm>
            <a:off x="420688" y="2138362"/>
            <a:ext cx="2628900" cy="990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 dirty="0">
                <a:solidFill>
                  <a:srgbClr val="006699"/>
                </a:solidFill>
                <a:latin typeface="Cambria" charset="0"/>
              </a:rPr>
              <a:t>*Module I:</a:t>
            </a:r>
            <a:r>
              <a:rPr lang="en-US" sz="1400" b="1" dirty="0">
                <a:latin typeface="Cambria" charset="0"/>
              </a:rPr>
              <a:t> </a:t>
            </a:r>
            <a:br>
              <a:rPr lang="en-US" sz="1400" b="1" dirty="0">
                <a:latin typeface="Cambria" charset="0"/>
              </a:rPr>
            </a:br>
            <a:r>
              <a:rPr lang="en-US" sz="1400" b="1" dirty="0">
                <a:latin typeface="Cambria" charset="0"/>
              </a:rPr>
              <a:t>Intro to AA &amp; NHPI Communities</a:t>
            </a:r>
          </a:p>
          <a:p>
            <a:pPr algn="ctr" eaLnBrk="1" hangingPunct="1"/>
            <a:r>
              <a:rPr lang="en-US" sz="1400" b="1" dirty="0">
                <a:latin typeface="Cambria" charset="0"/>
              </a:rPr>
              <a:t>Cancer 101 in AAs &amp; NHPIs</a:t>
            </a:r>
            <a:br>
              <a:rPr lang="en-US" sz="1400" b="1" dirty="0">
                <a:latin typeface="Cambria" charset="0"/>
              </a:rPr>
            </a:br>
            <a:endParaRPr lang="en-US" sz="1400" b="1" dirty="0">
              <a:latin typeface="Cambria" charset="0"/>
            </a:endParaRPr>
          </a:p>
        </p:txBody>
      </p:sp>
      <p:sp>
        <p:nvSpPr>
          <p:cNvPr id="15365" name="Text Box 4"/>
          <p:cNvSpPr txBox="1">
            <a:spLocks noChangeArrowheads="1"/>
          </p:cNvSpPr>
          <p:nvPr/>
        </p:nvSpPr>
        <p:spPr bwMode="auto">
          <a:xfrm>
            <a:off x="436563" y="3348037"/>
            <a:ext cx="2628900" cy="10001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 dirty="0">
                <a:solidFill>
                  <a:srgbClr val="006699"/>
                </a:solidFill>
                <a:latin typeface="Cambria" charset="0"/>
              </a:rPr>
              <a:t>Module II:</a:t>
            </a:r>
          </a:p>
          <a:p>
            <a:pPr algn="ctr" eaLnBrk="1" hangingPunct="1"/>
            <a:r>
              <a:rPr lang="en-US" sz="1400" b="1" dirty="0">
                <a:latin typeface="Cambria" charset="0"/>
              </a:rPr>
              <a:t>Communications </a:t>
            </a:r>
            <a:br>
              <a:rPr lang="en-US" sz="1400" b="1" dirty="0">
                <a:latin typeface="Cambria" charset="0"/>
              </a:rPr>
            </a:br>
            <a:r>
              <a:rPr lang="en-US" sz="1400" b="1" dirty="0">
                <a:latin typeface="Cambria" charset="0"/>
              </a:rPr>
              <a:t>on Cancer and </a:t>
            </a:r>
            <a:r>
              <a:rPr lang="en-US" sz="1400" b="1" dirty="0" smtClean="0">
                <a:latin typeface="Cambria" charset="0"/>
              </a:rPr>
              <a:t>Social Media</a:t>
            </a:r>
            <a:endParaRPr lang="en-US" sz="1400" b="1" dirty="0">
              <a:latin typeface="Cambria" charset="0"/>
            </a:endParaRPr>
          </a:p>
        </p:txBody>
      </p:sp>
      <p:sp>
        <p:nvSpPr>
          <p:cNvPr id="15366" name="Text Box 5"/>
          <p:cNvSpPr txBox="1">
            <a:spLocks noChangeArrowheads="1"/>
          </p:cNvSpPr>
          <p:nvPr/>
        </p:nvSpPr>
        <p:spPr bwMode="auto">
          <a:xfrm>
            <a:off x="3337560" y="2138362"/>
            <a:ext cx="2628900" cy="990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 dirty="0">
                <a:solidFill>
                  <a:srgbClr val="006699"/>
                </a:solidFill>
                <a:latin typeface="Cambria" charset="0"/>
              </a:rPr>
              <a:t>Module III:</a:t>
            </a:r>
          </a:p>
          <a:p>
            <a:pPr algn="ctr" eaLnBrk="1" hangingPunct="1"/>
            <a:r>
              <a:rPr lang="en-US" sz="1400" b="1" dirty="0">
                <a:latin typeface="Cambria" charset="0"/>
              </a:rPr>
              <a:t>Data </a:t>
            </a:r>
            <a:r>
              <a:rPr lang="en-US" sz="1400" b="1" dirty="0" smtClean="0">
                <a:latin typeface="Cambria" charset="0"/>
              </a:rPr>
              <a:t>101</a:t>
            </a:r>
            <a:endParaRPr lang="en-US" sz="1400" b="1" dirty="0">
              <a:latin typeface="Cambria" charset="0"/>
            </a:endParaRPr>
          </a:p>
        </p:txBody>
      </p:sp>
      <p:sp>
        <p:nvSpPr>
          <p:cNvPr id="15367" name="Text Box 6"/>
          <p:cNvSpPr txBox="1">
            <a:spLocks noChangeArrowheads="1"/>
          </p:cNvSpPr>
          <p:nvPr/>
        </p:nvSpPr>
        <p:spPr bwMode="auto">
          <a:xfrm>
            <a:off x="3352800" y="3348037"/>
            <a:ext cx="2628900" cy="10001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 dirty="0">
                <a:solidFill>
                  <a:srgbClr val="006699"/>
                </a:solidFill>
                <a:latin typeface="Cambria" charset="0"/>
              </a:rPr>
              <a:t>Module IV:</a:t>
            </a:r>
            <a:r>
              <a:rPr lang="en-US" sz="1400" b="1" dirty="0">
                <a:latin typeface="Cambria" charset="0"/>
              </a:rPr>
              <a:t> </a:t>
            </a:r>
            <a:br>
              <a:rPr lang="en-US" sz="1400" b="1" dirty="0">
                <a:latin typeface="Cambria" charset="0"/>
              </a:rPr>
            </a:br>
            <a:r>
              <a:rPr lang="en-US" sz="1400" b="1" dirty="0" smtClean="0">
                <a:latin typeface="Cambria" charset="0"/>
              </a:rPr>
              <a:t>Policy &amp; Civic Engagement</a:t>
            </a:r>
            <a:endParaRPr lang="en-US" sz="1400" b="1" dirty="0">
              <a:latin typeface="Cambria" charset="0"/>
            </a:endParaRPr>
          </a:p>
          <a:p>
            <a:pPr eaLnBrk="1" hangingPunct="1"/>
            <a:endParaRPr lang="en-US" sz="1400" b="1" dirty="0">
              <a:latin typeface="Cambria" charset="0"/>
            </a:endParaRPr>
          </a:p>
        </p:txBody>
      </p:sp>
      <p:sp>
        <p:nvSpPr>
          <p:cNvPr id="15368" name="Text Box 7"/>
          <p:cNvSpPr txBox="1">
            <a:spLocks noChangeArrowheads="1"/>
          </p:cNvSpPr>
          <p:nvPr/>
        </p:nvSpPr>
        <p:spPr bwMode="auto">
          <a:xfrm>
            <a:off x="6248400" y="2147887"/>
            <a:ext cx="2628900" cy="9810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>
                <a:solidFill>
                  <a:srgbClr val="006699"/>
                </a:solidFill>
                <a:latin typeface="Cambria" charset="0"/>
              </a:rPr>
              <a:t>Module V:</a:t>
            </a:r>
          </a:p>
          <a:p>
            <a:pPr algn="ctr" eaLnBrk="1" hangingPunct="1"/>
            <a:r>
              <a:rPr lang="en-US" sz="1400" b="1">
                <a:latin typeface="Cambria" charset="0"/>
              </a:rPr>
              <a:t>Ethnic –and Language–Specific AA &amp; NHPI Cancer Support Groups 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420688" y="1447800"/>
            <a:ext cx="2628900" cy="53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006699"/>
                </a:solidFill>
                <a:latin typeface="Cambria" pitchFamily="18" charset="0"/>
                <a:ea typeface="+mn-ea"/>
              </a:rPr>
              <a:t>DAY 1</a:t>
            </a:r>
            <a:endParaRPr lang="en-US" b="1" dirty="0">
              <a:latin typeface="Cambria" pitchFamily="18" charset="0"/>
              <a:ea typeface="+mn-ea"/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3352800" y="1447800"/>
            <a:ext cx="2628900" cy="53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006699"/>
                </a:solidFill>
                <a:latin typeface="Cambria" pitchFamily="18" charset="0"/>
                <a:ea typeface="+mn-ea"/>
              </a:rPr>
              <a:t>DAY 2</a:t>
            </a:r>
            <a:endParaRPr lang="en-US" b="1" dirty="0">
              <a:latin typeface="Cambria" pitchFamily="18" charset="0"/>
              <a:ea typeface="+mn-ea"/>
            </a:endParaRP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6248400" y="1447800"/>
            <a:ext cx="2628900" cy="53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006699"/>
                </a:solidFill>
                <a:latin typeface="Cambria" pitchFamily="18" charset="0"/>
                <a:ea typeface="+mn-ea"/>
              </a:rPr>
              <a:t>DAY 3</a:t>
            </a:r>
            <a:endParaRPr lang="en-US" b="1" dirty="0">
              <a:latin typeface="Cambria" pitchFamily="18" charset="0"/>
              <a:ea typeface="+mn-ea"/>
            </a:endParaRPr>
          </a:p>
        </p:txBody>
      </p:sp>
      <p:pic>
        <p:nvPicPr>
          <p:cNvPr id="1537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357562"/>
            <a:ext cx="1981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4581525"/>
            <a:ext cx="189865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4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597400"/>
            <a:ext cx="23495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665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990600" y="-228600"/>
            <a:ext cx="7086600" cy="1295400"/>
          </a:xfrm>
        </p:spPr>
        <p:txBody>
          <a:bodyPr anchor="ctr"/>
          <a:lstStyle/>
          <a:p>
            <a:r>
              <a:rPr lang="en-US" dirty="0">
                <a:latin typeface="Cambria" charset="0"/>
              </a:rPr>
              <a:t>Outreach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45892C92-37B3-5C4B-ACFB-7639134F1A85}" type="slidenum">
              <a:rPr lang="en-US"/>
              <a:pPr algn="r" eaLnBrk="1" hangingPunct="1"/>
              <a:t>9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05678"/>
              </p:ext>
            </p:extLst>
          </p:nvPr>
        </p:nvGraphicFramePr>
        <p:xfrm>
          <a:off x="838199" y="750026"/>
          <a:ext cx="7467601" cy="6107974"/>
        </p:xfrm>
        <a:graphic>
          <a:graphicData uri="http://schemas.openxmlformats.org/drawingml/2006/table">
            <a:tbl>
              <a:tblPr>
                <a:solidFill>
                  <a:schemeClr val="accent1">
                    <a:lumMod val="60000"/>
                    <a:lumOff val="40000"/>
                  </a:schemeClr>
                </a:solidFill>
              </a:tblPr>
              <a:tblGrid>
                <a:gridCol w="460243"/>
                <a:gridCol w="1659467"/>
                <a:gridCol w="2827901"/>
                <a:gridCol w="964240"/>
                <a:gridCol w="1555750"/>
              </a:tblGrid>
              <a:tr h="4835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LOCATION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PARTNER ORGANIZATION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#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TRAINED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DATE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4835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1.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San Jose, CA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Yu-Ai Kai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27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May 1- 3, 2009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835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2.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Orange, CA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St. Joseph Comprehensive Cancer Center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July 9 – 11, 2009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835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3.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Philadelphia, PA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American Cancer Society – PA 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Nov. 6 – 8, 2009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835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4.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Phoenix, AZ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Asian Pacific Communities in Action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27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April 8 – 10, 2010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835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5.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Minneapolis, MN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Minnesota Cancer Alliance &amp; Vietnamese Social Services of MN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30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March 24 – 25, 2011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146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6.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Houston, TX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Asian American Health Coalition and Hope Clinic – Light and Salt Association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24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April 14 – 16, 2011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835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7.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Cleveland, OH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Asian Services in Action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18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Nov. 17-19, 2011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835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8.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Salt Lake City, UT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National Tongan American Society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27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May 2-4, 2012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835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9. 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Salt Lake City, UT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National Tongan American Society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- CATCH TOT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37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May 15-17, 2013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149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10. 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Kona, Hawai’i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Department of Health Comprehensive Cancer Control Program and the Office of the Mayor, Hawai’i County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28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June 19-21, 2013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835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TOTAL</a:t>
                      </a: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258</a:t>
                      </a:r>
                      <a:endParaRPr kumimoji="0" lang="en-US" sz="1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87854" marR="87854" marT="43916" marB="439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85"/>
                    </a:solidFill>
                  </a:tcPr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3276600" y="6508750"/>
            <a:ext cx="2895600" cy="36512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10F1A91-E690-7F41-8675-3A1BBA6B5755}" type="slidenum">
              <a:rPr lang="en-US"/>
              <a:pPr eaLnBrk="1" hangingPunct="1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34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ule II B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1675</TotalTime>
  <Words>966</Words>
  <Application>Microsoft Office PowerPoint</Application>
  <PresentationFormat>On-screen Show (4:3)</PresentationFormat>
  <Paragraphs>209</Paragraphs>
  <Slides>25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module II BL</vt:lpstr>
      <vt:lpstr> Asian &amp; Pacific Islander  National Cancer Survivors Network:  Cancer Strategies to Reach Underserved AAs and NHPIs Trish Quema, MPA(c) Community Engagement Specialist  February 20, 2014 </vt:lpstr>
      <vt:lpstr>PowerPoint Presentation</vt:lpstr>
      <vt:lpstr>Asian &amp; Pacific Islander National Cancer Survivors Network (APINCSN) www.apincsn.org</vt:lpstr>
      <vt:lpstr>APINCSN Membership</vt:lpstr>
      <vt:lpstr>APINCSN stakeholders</vt:lpstr>
      <vt:lpstr>Challenges</vt:lpstr>
      <vt:lpstr>How do we address these challenges?</vt:lpstr>
      <vt:lpstr>Community Advocacy &amp; Training on Cancer and Health (CATCH) Training</vt:lpstr>
      <vt:lpstr>Outreach</vt:lpstr>
      <vt:lpstr>CATCH</vt:lpstr>
      <vt:lpstr>CATCH Training of Trainers (TOT)</vt:lpstr>
      <vt:lpstr>PowerPoint Presentation</vt:lpstr>
      <vt:lpstr>Cancer Health Briefs</vt:lpstr>
      <vt:lpstr>PowerPoint Presentation</vt:lpstr>
      <vt:lpstr>Technical assistance</vt:lpstr>
      <vt:lpstr>PowerPoint Presentation</vt:lpstr>
      <vt:lpstr>Identify leaders in the community </vt:lpstr>
      <vt:lpstr>Promote your brand </vt:lpstr>
      <vt:lpstr>Have vocal and visible leaders </vt:lpstr>
      <vt:lpstr>Tell their story </vt:lpstr>
      <vt:lpstr>Promote partnerships </vt:lpstr>
      <vt:lpstr>Work with your local media </vt:lpstr>
      <vt:lpstr>Track your effectiveness </vt:lpstr>
      <vt:lpstr>Show everyone how to follow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II:   COMMUNICATIONS AND MEDIA ADVOCACY</dc:title>
  <dc:creator>Becky Lee</dc:creator>
  <cp:lastModifiedBy>Trish Quema</cp:lastModifiedBy>
  <cp:revision>53</cp:revision>
  <dcterms:created xsi:type="dcterms:W3CDTF">2013-05-01T18:37:35Z</dcterms:created>
  <dcterms:modified xsi:type="dcterms:W3CDTF">2014-02-19T20:47:08Z</dcterms:modified>
</cp:coreProperties>
</file>